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84"/>
  </p:notesMasterIdLst>
  <p:handoutMasterIdLst>
    <p:handoutMasterId r:id="rId85"/>
  </p:handoutMasterIdLst>
  <p:sldIdLst>
    <p:sldId id="641" r:id="rId70"/>
    <p:sldId id="623" r:id="rId71"/>
    <p:sldId id="650" r:id="rId72"/>
    <p:sldId id="648" r:id="rId73"/>
    <p:sldId id="647" r:id="rId74"/>
    <p:sldId id="652" r:id="rId75"/>
    <p:sldId id="653" r:id="rId76"/>
    <p:sldId id="654" r:id="rId77"/>
    <p:sldId id="655" r:id="rId78"/>
    <p:sldId id="649" r:id="rId79"/>
    <p:sldId id="651" r:id="rId80"/>
    <p:sldId id="658" r:id="rId81"/>
    <p:sldId id="657" r:id="rId82"/>
    <p:sldId id="638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432" userDrawn="1">
          <p15:clr>
            <a:srgbClr val="A4A3A4"/>
          </p15:clr>
        </p15:guide>
        <p15:guide id="4" pos="5328" userDrawn="1">
          <p15:clr>
            <a:srgbClr val="A4A3A4"/>
          </p15:clr>
        </p15:guide>
        <p15:guide id="5" pos="323" userDrawn="1">
          <p15:clr>
            <a:srgbClr val="A4A3A4"/>
          </p15:clr>
        </p15:guide>
        <p15:guide id="6" pos="54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6140"/>
    <a:srgbClr val="D8492B"/>
    <a:srgbClr val="B83D2C"/>
    <a:srgbClr val="C13F2E"/>
    <a:srgbClr val="22A4B8"/>
    <a:srgbClr val="229BB4"/>
    <a:srgbClr val="1867A4"/>
    <a:srgbClr val="2FEACE"/>
    <a:srgbClr val="163497"/>
    <a:srgbClr val="0D22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0" autoAdjust="0"/>
    <p:restoredTop sz="72004" autoAdjust="0"/>
  </p:normalViewPr>
  <p:slideViewPr>
    <p:cSldViewPr snapToGrid="0" snapToObjects="1" showGuides="1">
      <p:cViewPr varScale="1">
        <p:scale>
          <a:sx n="86" d="100"/>
          <a:sy n="86" d="100"/>
        </p:scale>
        <p:origin x="2298" y="84"/>
      </p:cViewPr>
      <p:guideLst>
        <p:guide orient="horz" pos="430"/>
        <p:guide orient="horz" pos="3888"/>
        <p:guide pos="432"/>
        <p:guide pos="5328"/>
        <p:guide pos="323"/>
        <p:guide pos="54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5" Type="http://schemas.openxmlformats.org/officeDocument/2006/relationships/customXml" Target="../customXml/item5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slide" Target="slides/slide14.xml"/><Relationship Id="rId88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76" Type="http://schemas.openxmlformats.org/officeDocument/2006/relationships/slide" Target="slides/slide7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customXml" Target="../customXml/item66.xml"/><Relationship Id="rId87" Type="http://schemas.openxmlformats.org/officeDocument/2006/relationships/viewProps" Target="viewProps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19" Type="http://schemas.openxmlformats.org/officeDocument/2006/relationships/customXml" Target="../customXml/item1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C7B1C7-DB86-414B-BED6-43A53013554E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0E4C33AB-DC74-4E15-A03C-6C182F488E96}">
      <dgm:prSet phldrT="[文字]"/>
      <dgm:spPr/>
      <dgm:t>
        <a:bodyPr/>
        <a:lstStyle/>
        <a:p>
          <a:r>
            <a:rPr lang="en-US" altLang="zh-TW" dirty="0"/>
            <a:t>2020 Desktop Dev.</a:t>
          </a:r>
          <a:endParaRPr lang="zh-TW" altLang="en-US" dirty="0"/>
        </a:p>
      </dgm:t>
    </dgm:pt>
    <dgm:pt modelId="{DF7D0409-3F71-4AA7-B1D4-764C8FF16807}" type="parTrans" cxnId="{DBA7B182-D5FF-4985-85DA-2872DB3D13EA}">
      <dgm:prSet/>
      <dgm:spPr/>
      <dgm:t>
        <a:bodyPr/>
        <a:lstStyle/>
        <a:p>
          <a:endParaRPr lang="zh-TW" altLang="en-US"/>
        </a:p>
      </dgm:t>
    </dgm:pt>
    <dgm:pt modelId="{3F5BA8EA-AA43-48C8-A95A-C17A23A75195}" type="sibTrans" cxnId="{DBA7B182-D5FF-4985-85DA-2872DB3D13EA}">
      <dgm:prSet/>
      <dgm:spPr/>
      <dgm:t>
        <a:bodyPr/>
        <a:lstStyle/>
        <a:p>
          <a:endParaRPr lang="zh-TW" altLang="en-US"/>
        </a:p>
      </dgm:t>
    </dgm:pt>
    <dgm:pt modelId="{16DD7823-1241-4DFD-BD52-B1922257F3B5}">
      <dgm:prSet phldrT="[文字]"/>
      <dgm:spPr/>
      <dgm:t>
        <a:bodyPr/>
        <a:lstStyle/>
        <a:p>
          <a:r>
            <a:rPr lang="en-US" altLang="zh-TW" dirty="0"/>
            <a:t>- C#</a:t>
          </a:r>
        </a:p>
        <a:p>
          <a:r>
            <a:rPr lang="en-US" altLang="zh-TW" dirty="0"/>
            <a:t>- Java</a:t>
          </a:r>
        </a:p>
        <a:p>
          <a:r>
            <a:rPr lang="en-US" altLang="zh-TW" dirty="0"/>
            <a:t>- ArcGIS Runtime SDK</a:t>
          </a:r>
          <a:endParaRPr lang="zh-TW" altLang="en-US" dirty="0"/>
        </a:p>
      </dgm:t>
    </dgm:pt>
    <dgm:pt modelId="{5AE226DB-4589-4CC4-A85D-111005D67865}" type="parTrans" cxnId="{4D45789C-2A49-4F00-BE41-88AA6E495834}">
      <dgm:prSet/>
      <dgm:spPr/>
      <dgm:t>
        <a:bodyPr/>
        <a:lstStyle/>
        <a:p>
          <a:endParaRPr lang="zh-TW" altLang="en-US"/>
        </a:p>
      </dgm:t>
    </dgm:pt>
    <dgm:pt modelId="{E0CD1177-2FD9-4207-8F1E-AEDD89CB6009}" type="sibTrans" cxnId="{4D45789C-2A49-4F00-BE41-88AA6E495834}">
      <dgm:prSet/>
      <dgm:spPr/>
      <dgm:t>
        <a:bodyPr/>
        <a:lstStyle/>
        <a:p>
          <a:endParaRPr lang="zh-TW" altLang="en-US"/>
        </a:p>
      </dgm:t>
    </dgm:pt>
    <dgm:pt modelId="{236DDF71-3F8A-4A09-BDE3-3CC80789B9FD}">
      <dgm:prSet phldrT="[文字]"/>
      <dgm:spPr/>
      <dgm:t>
        <a:bodyPr/>
        <a:lstStyle/>
        <a:p>
          <a:r>
            <a:rPr lang="en-US" altLang="zh-TW" dirty="0"/>
            <a:t>2021 Web Dev.</a:t>
          </a:r>
          <a:endParaRPr lang="zh-TW" altLang="en-US" dirty="0"/>
        </a:p>
      </dgm:t>
    </dgm:pt>
    <dgm:pt modelId="{8D105A3F-CF04-4F04-BAD1-CBB967E81614}" type="parTrans" cxnId="{B2346F15-8AAD-4ED0-B8A9-CC873B83490B}">
      <dgm:prSet/>
      <dgm:spPr/>
      <dgm:t>
        <a:bodyPr/>
        <a:lstStyle/>
        <a:p>
          <a:endParaRPr lang="zh-TW" altLang="en-US"/>
        </a:p>
      </dgm:t>
    </dgm:pt>
    <dgm:pt modelId="{E1D2BADA-51FB-4F6D-B328-6CFE7364234A}" type="sibTrans" cxnId="{B2346F15-8AAD-4ED0-B8A9-CC873B83490B}">
      <dgm:prSet/>
      <dgm:spPr/>
      <dgm:t>
        <a:bodyPr/>
        <a:lstStyle/>
        <a:p>
          <a:endParaRPr lang="zh-TW" altLang="en-US"/>
        </a:p>
      </dgm:t>
    </dgm:pt>
    <dgm:pt modelId="{A29B2AA8-90AD-428C-AFDA-E8A605AF00F7}">
      <dgm:prSet phldrT="[文字]"/>
      <dgm:spPr/>
      <dgm:t>
        <a:bodyPr/>
        <a:lstStyle/>
        <a:p>
          <a:r>
            <a:rPr lang="en-US" altLang="zh-TW" dirty="0"/>
            <a:t>- JavaScript</a:t>
          </a:r>
        </a:p>
        <a:p>
          <a:r>
            <a:rPr lang="en-US" altLang="zh-TW" dirty="0"/>
            <a:t>- </a:t>
          </a:r>
          <a:r>
            <a:rPr lang="en-US" altLang="zh-TW" dirty="0" err="1"/>
            <a:t>Jquery</a:t>
          </a:r>
          <a:endParaRPr lang="en-US" altLang="zh-TW" dirty="0"/>
        </a:p>
        <a:p>
          <a:r>
            <a:rPr lang="en-US" altLang="zh-TW" dirty="0"/>
            <a:t>- ArcGIS API for JavaScript</a:t>
          </a:r>
          <a:endParaRPr lang="zh-TW" altLang="en-US" dirty="0"/>
        </a:p>
      </dgm:t>
    </dgm:pt>
    <dgm:pt modelId="{DBBD31B2-EB4A-415D-8487-418E45AE3F5B}" type="parTrans" cxnId="{5DD0D658-1E68-4E04-B091-30E5E111D00B}">
      <dgm:prSet/>
      <dgm:spPr/>
      <dgm:t>
        <a:bodyPr/>
        <a:lstStyle/>
        <a:p>
          <a:endParaRPr lang="zh-TW" altLang="en-US"/>
        </a:p>
      </dgm:t>
    </dgm:pt>
    <dgm:pt modelId="{6F4878D3-15D5-4619-BE3A-BC9FC7A71689}" type="sibTrans" cxnId="{5DD0D658-1E68-4E04-B091-30E5E111D00B}">
      <dgm:prSet/>
      <dgm:spPr/>
      <dgm:t>
        <a:bodyPr/>
        <a:lstStyle/>
        <a:p>
          <a:endParaRPr lang="zh-TW" altLang="en-US"/>
        </a:p>
      </dgm:t>
    </dgm:pt>
    <dgm:pt modelId="{408C1708-0ED2-48C2-96D0-61198D295FE3}">
      <dgm:prSet phldrT="[文字]"/>
      <dgm:spPr/>
      <dgm:t>
        <a:bodyPr/>
        <a:lstStyle/>
        <a:p>
          <a:r>
            <a:rPr lang="en-US" altLang="zh-TW" dirty="0"/>
            <a:t>2022~</a:t>
          </a:r>
          <a:endParaRPr lang="zh-TW" altLang="en-US" dirty="0"/>
        </a:p>
      </dgm:t>
    </dgm:pt>
    <dgm:pt modelId="{5816AE63-BDA9-4A27-808A-0C180E87C13F}" type="parTrans" cxnId="{A8536E3F-4811-412E-AE50-A95758F23EEA}">
      <dgm:prSet/>
      <dgm:spPr/>
      <dgm:t>
        <a:bodyPr/>
        <a:lstStyle/>
        <a:p>
          <a:endParaRPr lang="zh-TW" altLang="en-US"/>
        </a:p>
      </dgm:t>
    </dgm:pt>
    <dgm:pt modelId="{730DDBDD-3EE5-4924-B136-90C79EE9535D}" type="sibTrans" cxnId="{A8536E3F-4811-412E-AE50-A95758F23EEA}">
      <dgm:prSet/>
      <dgm:spPr/>
      <dgm:t>
        <a:bodyPr/>
        <a:lstStyle/>
        <a:p>
          <a:endParaRPr lang="zh-TW" altLang="en-US"/>
        </a:p>
      </dgm:t>
    </dgm:pt>
    <dgm:pt modelId="{99874B55-4865-48D2-8193-78AC957A076C}">
      <dgm:prSet phldrT="[文字]"/>
      <dgm:spPr/>
      <dgm:t>
        <a:bodyPr/>
        <a:lstStyle/>
        <a:p>
          <a:r>
            <a:rPr lang="en-US" altLang="zh-TW" dirty="0"/>
            <a:t>- C#</a:t>
          </a:r>
        </a:p>
        <a:p>
          <a:r>
            <a:rPr lang="en-US" altLang="zh-TW" dirty="0"/>
            <a:t>- ava</a:t>
          </a:r>
        </a:p>
        <a:p>
          <a:r>
            <a:rPr lang="en-US" altLang="zh-TW" dirty="0"/>
            <a:t>- ArcGIS Maps SDK for JAVA</a:t>
          </a:r>
        </a:p>
        <a:p>
          <a:endParaRPr lang="zh-TW" altLang="en-US" dirty="0"/>
        </a:p>
      </dgm:t>
    </dgm:pt>
    <dgm:pt modelId="{EDDAA729-9E97-48DB-B26A-D3BED0F76B65}" type="parTrans" cxnId="{61228C7C-6A82-4C15-B33A-88882A4D0CEB}">
      <dgm:prSet/>
      <dgm:spPr/>
      <dgm:t>
        <a:bodyPr/>
        <a:lstStyle/>
        <a:p>
          <a:endParaRPr lang="zh-TW" altLang="en-US"/>
        </a:p>
      </dgm:t>
    </dgm:pt>
    <dgm:pt modelId="{5BE4BB12-868F-4C1D-9FF3-89F1081AB3E6}" type="sibTrans" cxnId="{61228C7C-6A82-4C15-B33A-88882A4D0CEB}">
      <dgm:prSet/>
      <dgm:spPr/>
      <dgm:t>
        <a:bodyPr/>
        <a:lstStyle/>
        <a:p>
          <a:endParaRPr lang="zh-TW" altLang="en-US"/>
        </a:p>
      </dgm:t>
    </dgm:pt>
    <dgm:pt modelId="{24D72D11-269E-41D7-96BB-FE097E21DEAB}" type="pres">
      <dgm:prSet presAssocID="{D0C7B1C7-DB86-414B-BED6-43A53013554E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EFE86BF9-4B08-4908-AD21-92539F98DCC3}" type="pres">
      <dgm:prSet presAssocID="{0E4C33AB-DC74-4E15-A03C-6C182F488E96}" presName="parentText1" presStyleLbl="node1" presStyleIdx="0" presStyleCnt="3" custLinFactNeighborY="-18917">
        <dgm:presLayoutVars>
          <dgm:chMax/>
          <dgm:chPref val="3"/>
          <dgm:bulletEnabled val="1"/>
        </dgm:presLayoutVars>
      </dgm:prSet>
      <dgm:spPr/>
    </dgm:pt>
    <dgm:pt modelId="{810F91AC-F880-480A-B4FA-AD2BC224DBDA}" type="pres">
      <dgm:prSet presAssocID="{0E4C33AB-DC74-4E15-A03C-6C182F488E96}" presName="childText1" presStyleLbl="solidAlignAcc1" presStyleIdx="0" presStyleCnt="3" custLinFactNeighborY="-9820">
        <dgm:presLayoutVars>
          <dgm:chMax val="0"/>
          <dgm:chPref val="0"/>
          <dgm:bulletEnabled val="1"/>
        </dgm:presLayoutVars>
      </dgm:prSet>
      <dgm:spPr/>
    </dgm:pt>
    <dgm:pt modelId="{66062A1F-F729-4FF9-A859-2D181E8DEDA2}" type="pres">
      <dgm:prSet presAssocID="{236DDF71-3F8A-4A09-BDE3-3CC80789B9FD}" presName="parentText2" presStyleLbl="node1" presStyleIdx="1" presStyleCnt="3" custLinFactNeighborY="-18917">
        <dgm:presLayoutVars>
          <dgm:chMax/>
          <dgm:chPref val="3"/>
          <dgm:bulletEnabled val="1"/>
        </dgm:presLayoutVars>
      </dgm:prSet>
      <dgm:spPr/>
    </dgm:pt>
    <dgm:pt modelId="{CFEC34E5-12BF-4CD3-AEB6-876574570340}" type="pres">
      <dgm:prSet presAssocID="{236DDF71-3F8A-4A09-BDE3-3CC80789B9FD}" presName="childText2" presStyleLbl="solidAlignAcc1" presStyleIdx="1" presStyleCnt="3" custLinFactNeighborY="-9820">
        <dgm:presLayoutVars>
          <dgm:chMax val="0"/>
          <dgm:chPref val="0"/>
          <dgm:bulletEnabled val="1"/>
        </dgm:presLayoutVars>
      </dgm:prSet>
      <dgm:spPr/>
    </dgm:pt>
    <dgm:pt modelId="{079DB2A0-A526-455C-BFFD-8137FC9A93BF}" type="pres">
      <dgm:prSet presAssocID="{408C1708-0ED2-48C2-96D0-61198D295FE3}" presName="parentText3" presStyleLbl="node1" presStyleIdx="2" presStyleCnt="3" custLinFactNeighborY="-18917">
        <dgm:presLayoutVars>
          <dgm:chMax/>
          <dgm:chPref val="3"/>
          <dgm:bulletEnabled val="1"/>
        </dgm:presLayoutVars>
      </dgm:prSet>
      <dgm:spPr/>
    </dgm:pt>
    <dgm:pt modelId="{6B363786-2827-4082-B513-2FECE8474797}" type="pres">
      <dgm:prSet presAssocID="{408C1708-0ED2-48C2-96D0-61198D295FE3}" presName="childText3" presStyleLbl="solidAlignAcc1" presStyleIdx="2" presStyleCnt="3" custLinFactNeighborY="-9966">
        <dgm:presLayoutVars>
          <dgm:chMax val="0"/>
          <dgm:chPref val="0"/>
          <dgm:bulletEnabled val="1"/>
        </dgm:presLayoutVars>
      </dgm:prSet>
      <dgm:spPr/>
    </dgm:pt>
  </dgm:ptLst>
  <dgm:cxnLst>
    <dgm:cxn modelId="{2AF9A309-0B8D-41A8-AD45-84D67B39D4F4}" type="presOf" srcId="{16DD7823-1241-4DFD-BD52-B1922257F3B5}" destId="{810F91AC-F880-480A-B4FA-AD2BC224DBDA}" srcOrd="0" destOrd="0" presId="urn:microsoft.com/office/officeart/2009/3/layout/IncreasingArrowsProcess"/>
    <dgm:cxn modelId="{B2346F15-8AAD-4ED0-B8A9-CC873B83490B}" srcId="{D0C7B1C7-DB86-414B-BED6-43A53013554E}" destId="{236DDF71-3F8A-4A09-BDE3-3CC80789B9FD}" srcOrd="1" destOrd="0" parTransId="{8D105A3F-CF04-4F04-BAD1-CBB967E81614}" sibTransId="{E1D2BADA-51FB-4F6D-B328-6CFE7364234A}"/>
    <dgm:cxn modelId="{A8536E3F-4811-412E-AE50-A95758F23EEA}" srcId="{D0C7B1C7-DB86-414B-BED6-43A53013554E}" destId="{408C1708-0ED2-48C2-96D0-61198D295FE3}" srcOrd="2" destOrd="0" parTransId="{5816AE63-BDA9-4A27-808A-0C180E87C13F}" sibTransId="{730DDBDD-3EE5-4924-B136-90C79EE9535D}"/>
    <dgm:cxn modelId="{C8C87C66-FB26-4602-9F54-92E1E0E175D6}" type="presOf" srcId="{A29B2AA8-90AD-428C-AFDA-E8A605AF00F7}" destId="{CFEC34E5-12BF-4CD3-AEB6-876574570340}" srcOrd="0" destOrd="0" presId="urn:microsoft.com/office/officeart/2009/3/layout/IncreasingArrowsProcess"/>
    <dgm:cxn modelId="{33FB2357-C111-4F4D-BB73-F48E5C563FA2}" type="presOf" srcId="{408C1708-0ED2-48C2-96D0-61198D295FE3}" destId="{079DB2A0-A526-455C-BFFD-8137FC9A93BF}" srcOrd="0" destOrd="0" presId="urn:microsoft.com/office/officeart/2009/3/layout/IncreasingArrowsProcess"/>
    <dgm:cxn modelId="{5DD0D658-1E68-4E04-B091-30E5E111D00B}" srcId="{236DDF71-3F8A-4A09-BDE3-3CC80789B9FD}" destId="{A29B2AA8-90AD-428C-AFDA-E8A605AF00F7}" srcOrd="0" destOrd="0" parTransId="{DBBD31B2-EB4A-415D-8487-418E45AE3F5B}" sibTransId="{6F4878D3-15D5-4619-BE3A-BC9FC7A71689}"/>
    <dgm:cxn modelId="{61228C7C-6A82-4C15-B33A-88882A4D0CEB}" srcId="{408C1708-0ED2-48C2-96D0-61198D295FE3}" destId="{99874B55-4865-48D2-8193-78AC957A076C}" srcOrd="0" destOrd="0" parTransId="{EDDAA729-9E97-48DB-B26A-D3BED0F76B65}" sibTransId="{5BE4BB12-868F-4C1D-9FF3-89F1081AB3E6}"/>
    <dgm:cxn modelId="{DBA7B182-D5FF-4985-85DA-2872DB3D13EA}" srcId="{D0C7B1C7-DB86-414B-BED6-43A53013554E}" destId="{0E4C33AB-DC74-4E15-A03C-6C182F488E96}" srcOrd="0" destOrd="0" parTransId="{DF7D0409-3F71-4AA7-B1D4-764C8FF16807}" sibTransId="{3F5BA8EA-AA43-48C8-A95A-C17A23A75195}"/>
    <dgm:cxn modelId="{4415148F-B485-49C9-83CB-90ACD6B63DEE}" type="presOf" srcId="{D0C7B1C7-DB86-414B-BED6-43A53013554E}" destId="{24D72D11-269E-41D7-96BB-FE097E21DEAB}" srcOrd="0" destOrd="0" presId="urn:microsoft.com/office/officeart/2009/3/layout/IncreasingArrowsProcess"/>
    <dgm:cxn modelId="{4D45789C-2A49-4F00-BE41-88AA6E495834}" srcId="{0E4C33AB-DC74-4E15-A03C-6C182F488E96}" destId="{16DD7823-1241-4DFD-BD52-B1922257F3B5}" srcOrd="0" destOrd="0" parTransId="{5AE226DB-4589-4CC4-A85D-111005D67865}" sibTransId="{E0CD1177-2FD9-4207-8F1E-AEDD89CB6009}"/>
    <dgm:cxn modelId="{8A168EA7-D056-4E62-B071-98ACF5BBC70A}" type="presOf" srcId="{99874B55-4865-48D2-8193-78AC957A076C}" destId="{6B363786-2827-4082-B513-2FECE8474797}" srcOrd="0" destOrd="0" presId="urn:microsoft.com/office/officeart/2009/3/layout/IncreasingArrowsProcess"/>
    <dgm:cxn modelId="{AF0D7CCB-58E1-4FC2-A12C-E9966EF988EC}" type="presOf" srcId="{236DDF71-3F8A-4A09-BDE3-3CC80789B9FD}" destId="{66062A1F-F729-4FF9-A859-2D181E8DEDA2}" srcOrd="0" destOrd="0" presId="urn:microsoft.com/office/officeart/2009/3/layout/IncreasingArrowsProcess"/>
    <dgm:cxn modelId="{4C4650DF-5E99-4EC2-8C76-C8E919257242}" type="presOf" srcId="{0E4C33AB-DC74-4E15-A03C-6C182F488E96}" destId="{EFE86BF9-4B08-4908-AD21-92539F98DCC3}" srcOrd="0" destOrd="0" presId="urn:microsoft.com/office/officeart/2009/3/layout/IncreasingArrowsProcess"/>
    <dgm:cxn modelId="{ACF2113C-7D3F-45F4-B20B-69474B1F67E8}" type="presParOf" srcId="{24D72D11-269E-41D7-96BB-FE097E21DEAB}" destId="{EFE86BF9-4B08-4908-AD21-92539F98DCC3}" srcOrd="0" destOrd="0" presId="urn:microsoft.com/office/officeart/2009/3/layout/IncreasingArrowsProcess"/>
    <dgm:cxn modelId="{62F1C294-A698-43DA-9805-442B48EF8E2F}" type="presParOf" srcId="{24D72D11-269E-41D7-96BB-FE097E21DEAB}" destId="{810F91AC-F880-480A-B4FA-AD2BC224DBDA}" srcOrd="1" destOrd="0" presId="urn:microsoft.com/office/officeart/2009/3/layout/IncreasingArrowsProcess"/>
    <dgm:cxn modelId="{1D295765-B897-4D06-AFE6-BCE445DC2F01}" type="presParOf" srcId="{24D72D11-269E-41D7-96BB-FE097E21DEAB}" destId="{66062A1F-F729-4FF9-A859-2D181E8DEDA2}" srcOrd="2" destOrd="0" presId="urn:microsoft.com/office/officeart/2009/3/layout/IncreasingArrowsProcess"/>
    <dgm:cxn modelId="{307AE2B2-3E2A-45C6-BBC8-620F305DA53C}" type="presParOf" srcId="{24D72D11-269E-41D7-96BB-FE097E21DEAB}" destId="{CFEC34E5-12BF-4CD3-AEB6-876574570340}" srcOrd="3" destOrd="0" presId="urn:microsoft.com/office/officeart/2009/3/layout/IncreasingArrowsProcess"/>
    <dgm:cxn modelId="{AC7B9ADF-210A-4BAA-BE3E-EE40B82282ED}" type="presParOf" srcId="{24D72D11-269E-41D7-96BB-FE097E21DEAB}" destId="{079DB2A0-A526-455C-BFFD-8137FC9A93BF}" srcOrd="4" destOrd="0" presId="urn:microsoft.com/office/officeart/2009/3/layout/IncreasingArrowsProcess"/>
    <dgm:cxn modelId="{6F8C5DDE-E5F3-4C1B-84FA-59E5366404A4}" type="presParOf" srcId="{24D72D11-269E-41D7-96BB-FE097E21DEAB}" destId="{6B363786-2827-4082-B513-2FECE8474797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E86BF9-4B08-4908-AD21-92539F98DCC3}">
      <dsp:nvSpPr>
        <dsp:cNvPr id="0" name=""/>
        <dsp:cNvSpPr/>
      </dsp:nvSpPr>
      <dsp:spPr>
        <a:xfrm>
          <a:off x="0" y="0"/>
          <a:ext cx="6096000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2020 Desktop Dev.</a:t>
          </a:r>
          <a:endParaRPr lang="zh-TW" altLang="en-US" sz="1700" kern="1200" dirty="0"/>
        </a:p>
      </dsp:txBody>
      <dsp:txXfrm>
        <a:off x="0" y="221952"/>
        <a:ext cx="5874048" cy="443905"/>
      </dsp:txXfrm>
    </dsp:sp>
    <dsp:sp modelId="{810F91AC-F880-480A-B4FA-AD2BC224DBDA}">
      <dsp:nvSpPr>
        <dsp:cNvPr id="0" name=""/>
        <dsp:cNvSpPr/>
      </dsp:nvSpPr>
      <dsp:spPr>
        <a:xfrm>
          <a:off x="0" y="608082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C#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Java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Runtime SDK</a:t>
          </a:r>
          <a:endParaRPr lang="zh-TW" altLang="en-US" sz="1700" kern="1200" dirty="0"/>
        </a:p>
      </dsp:txBody>
      <dsp:txXfrm>
        <a:off x="0" y="608082"/>
        <a:ext cx="1877568" cy="1710248"/>
      </dsp:txXfrm>
    </dsp:sp>
    <dsp:sp modelId="{66062A1F-F729-4FF9-A859-2D181E8DEDA2}">
      <dsp:nvSpPr>
        <dsp:cNvPr id="0" name=""/>
        <dsp:cNvSpPr/>
      </dsp:nvSpPr>
      <dsp:spPr>
        <a:xfrm>
          <a:off x="1877568" y="219388"/>
          <a:ext cx="4218432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2021 Web Dev.</a:t>
          </a:r>
          <a:endParaRPr lang="zh-TW" altLang="en-US" sz="1700" kern="1200" dirty="0"/>
        </a:p>
      </dsp:txBody>
      <dsp:txXfrm>
        <a:off x="1877568" y="441340"/>
        <a:ext cx="3996480" cy="443905"/>
      </dsp:txXfrm>
    </dsp:sp>
    <dsp:sp modelId="{CFEC34E5-12BF-4CD3-AEB6-876574570340}">
      <dsp:nvSpPr>
        <dsp:cNvPr id="0" name=""/>
        <dsp:cNvSpPr/>
      </dsp:nvSpPr>
      <dsp:spPr>
        <a:xfrm>
          <a:off x="1877568" y="904018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JavaScript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</a:t>
          </a:r>
          <a:r>
            <a:rPr lang="en-US" altLang="zh-TW" sz="1700" kern="1200" dirty="0" err="1"/>
            <a:t>Jquery</a:t>
          </a:r>
          <a:endParaRPr lang="en-US" altLang="zh-TW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API for JavaScript</a:t>
          </a:r>
          <a:endParaRPr lang="zh-TW" altLang="en-US" sz="1700" kern="1200" dirty="0"/>
        </a:p>
      </dsp:txBody>
      <dsp:txXfrm>
        <a:off x="1877568" y="904018"/>
        <a:ext cx="1877568" cy="1710248"/>
      </dsp:txXfrm>
    </dsp:sp>
    <dsp:sp modelId="{079DB2A0-A526-455C-BFFD-8137FC9A93BF}">
      <dsp:nvSpPr>
        <dsp:cNvPr id="0" name=""/>
        <dsp:cNvSpPr/>
      </dsp:nvSpPr>
      <dsp:spPr>
        <a:xfrm>
          <a:off x="3755136" y="515325"/>
          <a:ext cx="2340864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2022~</a:t>
          </a:r>
          <a:endParaRPr lang="zh-TW" altLang="en-US" sz="1700" kern="1200" dirty="0"/>
        </a:p>
      </dsp:txBody>
      <dsp:txXfrm>
        <a:off x="3755136" y="737277"/>
        <a:ext cx="2118912" cy="443905"/>
      </dsp:txXfrm>
    </dsp:sp>
    <dsp:sp modelId="{6B363786-2827-4082-B513-2FECE8474797}">
      <dsp:nvSpPr>
        <dsp:cNvPr id="0" name=""/>
        <dsp:cNvSpPr/>
      </dsp:nvSpPr>
      <dsp:spPr>
        <a:xfrm>
          <a:off x="3755136" y="1199952"/>
          <a:ext cx="1877568" cy="16852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C#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Maps SDK for JAVA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 dirty="0"/>
        </a:p>
      </dsp:txBody>
      <dsp:txXfrm>
        <a:off x="3755136" y="1199952"/>
        <a:ext cx="1877568" cy="1685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6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486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036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163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1" kern="1200">
                <a:solidFill>
                  <a:schemeClr val="tx1"/>
                </a:solidFill>
                <a:effectLst/>
                <a:latin typeface="Arial"/>
                <a:ea typeface="+mn-ea"/>
                <a:cs typeface="+mn-cs"/>
              </a:rPr>
              <a:t>python -m pip install --upgrade pywin32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835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4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784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65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764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67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會議啟動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92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91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680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22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374841" y="2428193"/>
            <a:ext cx="6394330" cy="914400"/>
          </a:xfrm>
        </p:spPr>
        <p:txBody>
          <a:bodyPr rIns="0" anchor="b">
            <a:noAutofit/>
          </a:bodyPr>
          <a:lstStyle>
            <a:lvl1pPr algn="ctr">
              <a:defRPr sz="25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371601" y="3465218"/>
            <a:ext cx="64008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4123467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3183461" y="897463"/>
            <a:ext cx="2777078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513160" y="1757364"/>
            <a:ext cx="44577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350" baseline="0"/>
            </a:lvl1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232654" y="3582548"/>
            <a:ext cx="3395806" cy="253916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5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32654" y="2640499"/>
            <a:ext cx="3395806" cy="877163"/>
          </a:xfrm>
        </p:spPr>
        <p:txBody>
          <a:bodyPr wrap="square" anchor="b">
            <a:sp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285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7/31/2023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7/31/2023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28" y="2359759"/>
            <a:ext cx="7775575" cy="1107996"/>
          </a:xfrm>
        </p:spPr>
        <p:txBody>
          <a:bodyPr anchor="b"/>
          <a:lstStyle>
            <a:lvl1pPr>
              <a:spcAft>
                <a:spcPts val="0"/>
              </a:spcAft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84228" y="3467761"/>
            <a:ext cx="7775575" cy="461665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3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13" y="2740858"/>
            <a:ext cx="5486400" cy="346249"/>
          </a:xfrm>
        </p:spPr>
        <p:txBody>
          <a:bodyPr anchor="b"/>
          <a:lstStyle>
            <a:lvl1pPr>
              <a:spcAft>
                <a:spcPts val="0"/>
              </a:spcAft>
              <a:defRPr sz="225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84213" y="3683197"/>
            <a:ext cx="5486400" cy="30008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195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10"/>
          <p:cNvSpPr/>
          <p:nvPr/>
        </p:nvSpPr>
        <p:spPr bwMode="auto">
          <a:xfrm rot="5400000" flipV="1">
            <a:off x="3771901" y="1485903"/>
            <a:ext cx="1600198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 userDrawn="1"/>
        </p:nvSpPr>
        <p:spPr bwMode="auto">
          <a:xfrm rot="5400000" flipH="1">
            <a:off x="3795972" y="885756"/>
            <a:ext cx="1555939" cy="9170900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3396245" y="-3362018"/>
            <a:ext cx="2364960" cy="915744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3559850" y="-3559848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3382796" y="1071760"/>
            <a:ext cx="2364960" cy="915744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3559849" y="1260402"/>
            <a:ext cx="2024302" cy="917089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685800" y="1828800"/>
            <a:ext cx="777697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1969" y="682625"/>
            <a:ext cx="8119872" cy="276999"/>
          </a:xfrm>
        </p:spPr>
        <p:txBody>
          <a:bodyPr/>
          <a:lstStyle>
            <a:lvl1pPr>
              <a:defRPr lang="en-US" sz="18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11969" y="1097310"/>
            <a:ext cx="8119872" cy="184666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050"/>
            </a:lvl2pPr>
            <a:lvl3pPr marL="0" indent="0">
              <a:buNone/>
              <a:defRPr sz="1050"/>
            </a:lvl3pPr>
            <a:lvl4pPr marL="0" indent="0">
              <a:buNone/>
              <a:defRPr sz="1050"/>
            </a:lvl4pPr>
            <a:lvl5pPr marL="0" indent="0">
              <a:buNone/>
              <a:defRPr sz="105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685800" y="1828804"/>
            <a:ext cx="7776972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4350" y="682625"/>
            <a:ext cx="8119872" cy="276999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828800"/>
            <a:ext cx="7776972" cy="3429000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350"/>
            </a:lvl2pPr>
            <a:lvl3pPr>
              <a:lnSpc>
                <a:spcPct val="100000"/>
              </a:lnSpc>
              <a:defRPr sz="1200"/>
            </a:lvl3pPr>
            <a:lvl4pPr>
              <a:defRPr sz="1050"/>
            </a:lvl4pPr>
            <a:lvl5pPr>
              <a:lnSpc>
                <a:spcPts val="1350"/>
              </a:lnSpc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515448" y="6230946"/>
            <a:ext cx="8119871" cy="161583"/>
          </a:xfrm>
        </p:spPr>
        <p:txBody>
          <a:bodyPr anchor="b">
            <a:spAutoFit/>
          </a:bodyPr>
          <a:lstStyle>
            <a:lvl1pPr marL="0" marR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05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7/31/2023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14350" y="682625"/>
            <a:ext cx="8119872" cy="2769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685800" y="1828800"/>
            <a:ext cx="777697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32307" y="1514615"/>
            <a:ext cx="9144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350"/>
              </a:lnSpc>
            </a:pPr>
            <a:endParaRPr lang="en-US" sz="105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514350" y="1097310"/>
            <a:ext cx="8119872" cy="184666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3429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2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6239217"/>
            <a:ext cx="8119872" cy="161583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05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200"/>
            </a:lvl2pPr>
            <a:lvl3pPr marL="0" indent="0" algn="r">
              <a:buNone/>
              <a:defRPr sz="1200"/>
            </a:lvl3pPr>
            <a:lvl4pPr marL="0" indent="0" algn="r">
              <a:buNone/>
              <a:defRPr sz="1200"/>
            </a:lvl4pPr>
            <a:lvl5pPr marL="0" indent="0" algn="r">
              <a:buNone/>
              <a:defRPr sz="12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32307" y="1514615"/>
            <a:ext cx="9144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350"/>
              </a:lnSpc>
            </a:pPr>
            <a:endParaRPr lang="en-US" sz="105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7/31/2023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7/31/2023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7/31/2023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7/31/2023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6650182" y="0"/>
            <a:ext cx="2493818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3559849" y="-3559848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3559850" y="1273851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1" y="3512743"/>
            <a:ext cx="6166427" cy="253916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5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1" y="2917336"/>
            <a:ext cx="6512792" cy="553998"/>
          </a:xfrm>
        </p:spPr>
        <p:txBody>
          <a:bodyPr wrap="square" anchor="b">
            <a:sp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6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7/31/2023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682625"/>
            <a:ext cx="8119872" cy="2769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828800"/>
            <a:ext cx="7771468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342900" rtl="0" eaLnBrk="1" latinLnBrk="0" hangingPunct="1">
        <a:lnSpc>
          <a:spcPct val="10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32160" indent="-132160" algn="l" defTabSz="342900" rtl="0" eaLnBrk="1" latinLnBrk="0" hangingPunct="1">
        <a:lnSpc>
          <a:spcPct val="100000"/>
        </a:lnSpc>
        <a:spcBef>
          <a:spcPts val="225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15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342900" indent="-130302" algn="l" defTabSz="3429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35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596646" indent="-130302" algn="l" defTabSz="3429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2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912114" indent="-130302" algn="l" defTabSz="342900" rtl="0" eaLnBrk="1" latinLnBrk="0" hangingPunct="1">
        <a:lnSpc>
          <a:spcPts val="135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05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159669" indent="-132160" algn="l" defTabSz="342900" rtl="0" eaLnBrk="1" latinLnBrk="0" hangingPunct="1">
        <a:lnSpc>
          <a:spcPts val="1425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05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329929" indent="-133350" algn="l" defTabSz="301229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tabLst>
          <a:tab pos="1113235" algn="l"/>
        </a:tabLst>
        <a:defRPr sz="1050" b="1" kern="1200">
          <a:solidFill>
            <a:schemeClr val="tx1"/>
          </a:solidFill>
          <a:latin typeface="Arial"/>
          <a:ea typeface="+mn-ea"/>
          <a:cs typeface="Arial"/>
        </a:defRPr>
      </a:lvl6pPr>
      <a:lvl7pPr marL="1546622" indent="-132160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7pPr>
      <a:lvl8pPr marL="1714500" indent="-129779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8pPr>
      <a:lvl9pPr marL="1839516" indent="-122635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ithelp.ithome.com.tw/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chat.openai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" TargetMode="External"/><Relationship Id="rId5" Type="http://schemas.openxmlformats.org/officeDocument/2006/relationships/hyperlink" Target="https://books.goalkicker.com/?sfns=mo" TargetMode="External"/><Relationship Id="rId4" Type="http://schemas.openxmlformats.org/officeDocument/2006/relationships/hyperlink" Target="https://developer.microsoft.com/zh-tw/windows/" TargetMode="External"/><Relationship Id="rId9" Type="http://schemas.openxmlformats.org/officeDocument/2006/relationships/hyperlink" Target="https://github.com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BlackBerry_10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zh.wikipedia.org/wiki/IO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zh.wikipedia.org/wiki/Android" TargetMode="External"/><Relationship Id="rId5" Type="http://schemas.openxmlformats.org/officeDocument/2006/relationships/hyperlink" Target="https://zh.wikipedia.org/wiki/%E5%BA%94%E7%94%A8%E7%A8%8B%E5%BA%8F" TargetMode="External"/><Relationship Id="rId4" Type="http://schemas.openxmlformats.org/officeDocument/2006/relationships/hyperlink" Target="https://flipboard.com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6%97%A5%E5%8E%86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zh.wikipedia.org/wiki/%E7%9C%8B%E6%9D%B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zh.wikipedia.org/wiki/%E7%9F%A5%E8%AF%86%E5%BA%93" TargetMode="External"/><Relationship Id="rId5" Type="http://schemas.openxmlformats.org/officeDocument/2006/relationships/hyperlink" Target="https://zh.wikipedia.org/wiki/%E7%AC%94%E8%AE%B0" TargetMode="External"/><Relationship Id="rId10" Type="http://schemas.openxmlformats.org/officeDocument/2006/relationships/hyperlink" Target="https://www.youtube.com/watch?v=59lOca0kKgM&amp;list=PLgaZX9bZkpNhkSVuviGcNElDh0eQnE3oR&amp;index=2&amp;t=1754s" TargetMode="External"/><Relationship Id="rId4" Type="http://schemas.openxmlformats.org/officeDocument/2006/relationships/hyperlink" Target="https://www.notion.so/desktop" TargetMode="External"/><Relationship Id="rId9" Type="http://schemas.openxmlformats.org/officeDocument/2006/relationships/hyperlink" Target="https://zh.wikipedia.org/wiki/%E5%BA%94%E7%94%A8%E7%A8%8B%E5%BA%8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youtube.com/watch?v=59lOca0kKgM&amp;list=PLgaZX9bZkpNhkSVuviGcNElDh0eQnE3oR&amp;index=2&amp;t=1754s" TargetMode="External"/><Relationship Id="rId5" Type="http://schemas.openxmlformats.org/officeDocument/2006/relationships/hyperlink" Target="https://leadingmrk.com/the-most-complete-guide-to-notion/?utm_source=flipboard&amp;utm_content=7lucgur%2Fmagazine%2FTraining" TargetMode="External"/><Relationship Id="rId4" Type="http://schemas.openxmlformats.org/officeDocument/2006/relationships/hyperlink" Target="https://ithelp.ithome.com.tw/users/20133286/ironman/4388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5" r="880"/>
          <a:stretch/>
        </p:blipFill>
        <p:spPr>
          <a:xfrm>
            <a:off x="0" y="0"/>
            <a:ext cx="9144000" cy="687413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737981" y="2363820"/>
            <a:ext cx="7404070" cy="734397"/>
          </a:xfrm>
        </p:spPr>
        <p:txBody>
          <a:bodyPr/>
          <a:lstStyle/>
          <a:p>
            <a:pPr algn="l">
              <a:lnSpc>
                <a:spcPts val="4350"/>
              </a:lnSpc>
              <a:spcBef>
                <a:spcPts val="0"/>
              </a:spcBef>
            </a:pPr>
            <a:r>
              <a:rPr lang="en-US" altLang="zh-TW" sz="4800" dirty="0"/>
              <a:t>2023 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intern training session</a:t>
            </a:r>
            <a:r>
              <a:rPr lang="en-US" altLang="zh-TW" sz="4800" dirty="0"/>
              <a:t>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8581" y="4528976"/>
            <a:ext cx="6400801" cy="914400"/>
          </a:xfrm>
        </p:spPr>
        <p:txBody>
          <a:bodyPr/>
          <a:lstStyle/>
          <a:p>
            <a:r>
              <a:rPr lang="en-US" altLang="zh-TW" sz="2000" dirty="0">
                <a:cs typeface="Avenir LT Std 65 Medium" charset="0"/>
              </a:rPr>
              <a:t>Tommy Wang</a:t>
            </a:r>
          </a:p>
          <a:p>
            <a:r>
              <a:rPr lang="en-US" sz="2000" dirty="0">
                <a:cs typeface="Avenir LT Std 65 Medium" charset="0"/>
              </a:rPr>
              <a:t>2023/08/01</a:t>
            </a:r>
          </a:p>
        </p:txBody>
      </p:sp>
      <p:pic>
        <p:nvPicPr>
          <p:cNvPr id="7" name="圖片 19" descr="未命名-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1123950"/>
            <a:ext cx="2138362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185635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持續學習和成長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/>
              <a:t>Windows </a:t>
            </a:r>
            <a:r>
              <a:rPr lang="zh-TW" altLang="zh-TW" sz="2400" dirty="0"/>
              <a:t>開發中心：</a:t>
            </a:r>
            <a:r>
              <a:rPr lang="en-US" altLang="zh-TW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https://developer.microsoft.com/zh-tw/windows/</a:t>
            </a:r>
            <a:endParaRPr lang="zh-TW" altLang="zh-TW" sz="2400" dirty="0"/>
          </a:p>
          <a:p>
            <a:pPr lvl="0"/>
            <a:r>
              <a:rPr lang="zh-TW" altLang="zh-TW" sz="2400" dirty="0"/>
              <a:t>學習電子書：</a:t>
            </a:r>
            <a:r>
              <a:rPr lang="en-US" altLang="zh-TW" sz="2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https://books.goalkicker.com/?sfns=mo</a:t>
            </a:r>
            <a:endParaRPr lang="zh-TW" altLang="zh-TW" sz="2400" dirty="0"/>
          </a:p>
          <a:p>
            <a:pPr lvl="0"/>
            <a:r>
              <a:rPr lang="zh-TW" altLang="zh-TW" sz="2400" dirty="0"/>
              <a:t>搜尋引擎：</a:t>
            </a:r>
            <a:r>
              <a:rPr lang="en-US" altLang="zh-TW" sz="24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</a:t>
            </a:r>
            <a:endParaRPr lang="zh-TW" altLang="zh-TW" sz="2400" dirty="0"/>
          </a:p>
          <a:p>
            <a:pPr lvl="0"/>
            <a:r>
              <a:rPr lang="zh-TW" altLang="zh-TW" sz="2400" dirty="0"/>
              <a:t>生成式</a:t>
            </a:r>
            <a:r>
              <a:rPr lang="en-US" altLang="zh-TW" sz="2400" dirty="0"/>
              <a:t>AI</a:t>
            </a:r>
            <a:r>
              <a:rPr lang="zh-TW" altLang="zh-TW" sz="2400" dirty="0"/>
              <a:t>：</a:t>
            </a:r>
            <a:r>
              <a:rPr lang="en-US" altLang="zh-TW" sz="2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https://chat.openai.com/</a:t>
            </a:r>
            <a:endParaRPr lang="zh-TW" altLang="zh-TW" sz="2400" dirty="0"/>
          </a:p>
          <a:p>
            <a:pPr lvl="0"/>
            <a:r>
              <a:rPr lang="zh-TW" altLang="zh-TW" sz="2400" dirty="0"/>
              <a:t>專題式文章：</a:t>
            </a:r>
            <a:r>
              <a:rPr lang="en-US" altLang="zh-TW" sz="2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https://ithelp.ithome.com.tw/</a:t>
            </a:r>
            <a:endParaRPr lang="zh-TW" altLang="zh-TW" sz="2400" dirty="0"/>
          </a:p>
          <a:p>
            <a:pPr lvl="0"/>
            <a:r>
              <a:rPr lang="zh-TW" altLang="zh-TW" sz="2400" dirty="0"/>
              <a:t>參考範例程式：</a:t>
            </a:r>
            <a:r>
              <a:rPr lang="en-US" altLang="zh-TW" sz="24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zh-TW" altLang="zh-TW" sz="240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695913961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知識管理之重要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 err="1"/>
              <a:t>flipboard</a:t>
            </a:r>
            <a:r>
              <a:rPr lang="en-US" altLang="zh-TW" sz="2400" dirty="0"/>
              <a:t>(</a:t>
            </a:r>
            <a:r>
              <a:rPr lang="en-US" altLang="zh-TW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https://flipboard.com/</a:t>
            </a:r>
            <a:r>
              <a:rPr lang="en-US" altLang="zh-TW" sz="2400" dirty="0"/>
              <a:t>)</a:t>
            </a:r>
          </a:p>
          <a:p>
            <a:pPr lvl="1"/>
            <a:r>
              <a:rPr lang="zh-TW" altLang="en-US" sz="2400" dirty="0"/>
              <a:t>是一款社交及雜誌形式的</a:t>
            </a:r>
            <a:r>
              <a:rPr lang="zh-TW" altLang="en-US" sz="2400" dirty="0">
                <a:hlinkClick r:id="rId5" tooltip="應用程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應用程式</a:t>
            </a:r>
            <a:r>
              <a:rPr lang="zh-TW" altLang="en-US" sz="2400" dirty="0"/>
              <a:t>，支援</a:t>
            </a:r>
            <a:r>
              <a:rPr lang="en-US" altLang="zh-TW" sz="2400" dirty="0">
                <a:hlinkClick r:id="rId6" tooltip="Androi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Android</a:t>
            </a:r>
            <a:r>
              <a:rPr lang="zh-TW" altLang="en-US" sz="2400" dirty="0"/>
              <a:t>、</a:t>
            </a:r>
            <a:r>
              <a:rPr lang="en-US" altLang="zh-TW" sz="2400" dirty="0">
                <a:hlinkClick r:id="rId7" tooltip="IO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iOS</a:t>
            </a:r>
            <a:r>
              <a:rPr lang="zh-TW" altLang="en-US" sz="2400" dirty="0"/>
              <a:t>、</a:t>
            </a:r>
            <a:r>
              <a:rPr lang="en-US" altLang="zh-TW" sz="2400" dirty="0">
                <a:hlinkClick r:id="rId8" tooltip="BlackBerry 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BlackBerry 10</a:t>
            </a:r>
            <a:r>
              <a:rPr lang="zh-TW" altLang="en-US" sz="2400" dirty="0"/>
              <a:t>及</a:t>
            </a:r>
            <a:r>
              <a:rPr lang="en-US" altLang="zh-TW" sz="2400" dirty="0"/>
              <a:t>Windows </a:t>
            </a:r>
            <a:r>
              <a:rPr lang="zh-TW" altLang="en-US" sz="2400" dirty="0"/>
              <a:t>作業系統</a:t>
            </a:r>
            <a:endParaRPr lang="en-US" altLang="zh-TW" sz="2400" dirty="0"/>
          </a:p>
          <a:p>
            <a:pPr lvl="1"/>
            <a:r>
              <a:rPr lang="zh-TW" altLang="en-US" sz="2400" dirty="0"/>
              <a:t>可</a:t>
            </a:r>
            <a:r>
              <a:rPr lang="en-US" altLang="zh-TW" sz="2400" dirty="0"/>
              <a:t>follow</a:t>
            </a:r>
            <a:r>
              <a:rPr lang="zh-TW" altLang="en-US" sz="2400" dirty="0"/>
              <a:t>別人的雜誌，已可創建自己的雜誌並分享</a:t>
            </a:r>
            <a:endParaRPr lang="en-US" altLang="zh-TW" sz="2400" dirty="0"/>
          </a:p>
          <a:p>
            <a:pPr lvl="1"/>
            <a:r>
              <a:rPr lang="en-US" altLang="zh-TW" sz="2400" dirty="0"/>
              <a:t>+ Flip It</a:t>
            </a:r>
            <a:endParaRPr lang="zh-TW" altLang="zh-TW" sz="2400" dirty="0"/>
          </a:p>
          <a:p>
            <a:pPr lvl="1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352843642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知識管理之重要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/>
              <a:t>Notion(</a:t>
            </a:r>
            <a:r>
              <a:rPr lang="en-US" altLang="zh-TW" sz="2400" dirty="0">
                <a:hlinkClick r:id="rId4"/>
              </a:rPr>
              <a:t>https://www.notion.so/desktop</a:t>
            </a:r>
            <a:r>
              <a:rPr lang="en-US" altLang="zh-TW" sz="2400" dirty="0"/>
              <a:t>)</a:t>
            </a:r>
          </a:p>
          <a:p>
            <a:pPr lvl="1"/>
            <a:r>
              <a:rPr lang="zh-TW" altLang="en-US" sz="2400" dirty="0"/>
              <a:t>一款整合了</a:t>
            </a:r>
            <a:r>
              <a:rPr lang="zh-TW" altLang="en-US" sz="2400" dirty="0">
                <a:hlinkClick r:id="rId5" tooltip="筆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筆記</a:t>
            </a:r>
            <a:r>
              <a:rPr lang="zh-TW" altLang="en-US" sz="2400" dirty="0"/>
              <a:t>、</a:t>
            </a:r>
            <a:r>
              <a:rPr lang="zh-TW" altLang="en-US" sz="2400" dirty="0">
                <a:hlinkClick r:id="rId6" tooltip="知識庫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知識庫</a:t>
            </a:r>
            <a:r>
              <a:rPr lang="zh-TW" altLang="en-US" sz="2400" dirty="0"/>
              <a:t>、資料表格、</a:t>
            </a:r>
            <a:r>
              <a:rPr lang="zh-TW" altLang="en-US" sz="2400" dirty="0">
                <a:hlinkClick r:id="rId7" tooltip="看板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看板</a:t>
            </a:r>
            <a:r>
              <a:rPr lang="zh-TW" altLang="en-US" sz="2400" dirty="0"/>
              <a:t>、</a:t>
            </a:r>
            <a:r>
              <a:rPr lang="zh-TW" altLang="en-US" sz="2400" dirty="0">
                <a:hlinkClick r:id="rId8" tooltip="日曆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日曆</a:t>
            </a:r>
            <a:r>
              <a:rPr lang="zh-TW" altLang="en-US" sz="2400" dirty="0"/>
              <a:t>等多種能力於一體的</a:t>
            </a:r>
            <a:r>
              <a:rPr lang="zh-TW" altLang="en-US" sz="2400" dirty="0">
                <a:hlinkClick r:id="rId9" tooltip="應用程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應用程式</a:t>
            </a:r>
            <a:r>
              <a:rPr lang="zh-TW" altLang="en-US" sz="2400" dirty="0"/>
              <a:t>，它支援個人使用者單獨使用，也可以與他人進行跨平台協同運作</a:t>
            </a:r>
            <a:endParaRPr lang="en-US" altLang="zh-TW" sz="2400" dirty="0"/>
          </a:p>
          <a:p>
            <a:pPr lvl="1"/>
            <a:r>
              <a:rPr lang="en-US" altLang="zh-TW" sz="2400" dirty="0">
                <a:hlinkClick r:id="rId10"/>
              </a:rPr>
              <a:t>https://www.youtube.com/watch?v=59lOca0kKgM&amp;list=PLgaZX9bZkpNhkSVuviGcNElDh0eQnE3oR&amp;index=2&amp;t=1754s</a:t>
            </a:r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077122082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快樂學習軟體開發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>
                <a:hlinkClick r:id="rId4"/>
              </a:rPr>
              <a:t>https://ithelp.ithome.com.tw/users/20133286/ironman/4388</a:t>
            </a:r>
            <a:endParaRPr lang="en-US" altLang="zh-TW" sz="2400" dirty="0"/>
          </a:p>
          <a:p>
            <a:pPr lvl="0"/>
            <a:r>
              <a:rPr lang="en-US" altLang="zh-TW" sz="2400" dirty="0">
                <a:hlinkClick r:id="rId5"/>
              </a:rPr>
              <a:t>https://leadingmrk.com/the-most-complete-guide-to-notion/?utm_source=flipboard&amp;utm_content=7lucgur%2Fmagazine%2FTraining</a:t>
            </a:r>
            <a:endParaRPr lang="en-US" altLang="zh-TW" sz="2400" dirty="0"/>
          </a:p>
          <a:p>
            <a:r>
              <a:rPr lang="en-US" altLang="zh-TW" sz="2400" dirty="0">
                <a:hlinkClick r:id="rId6"/>
              </a:rPr>
              <a:t>https://www.youtube.com/watch?v=59lOca0kKgM&amp;list=PLgaZX9bZkpNhkSVuviGcNElDh0eQnE3oR&amp;index=2&amp;t=1754s</a:t>
            </a:r>
            <a:endParaRPr lang="en-US" altLang="zh-TW" sz="2400" dirty="0"/>
          </a:p>
          <a:p>
            <a:pPr lvl="0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163358874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" y="1"/>
            <a:ext cx="914399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6033" y="3104476"/>
            <a:ext cx="3395806" cy="577081"/>
          </a:xfrm>
        </p:spPr>
        <p:txBody>
          <a:bodyPr/>
          <a:lstStyle/>
          <a:p>
            <a:pPr defTabSz="685800" eaLnBrk="0" hangingPunct="0">
              <a:lnSpc>
                <a:spcPts val="4500"/>
              </a:lnSpc>
              <a:spcBef>
                <a:spcPts val="0"/>
              </a:spcBef>
              <a:defRPr/>
            </a:pPr>
            <a:r>
              <a:rPr lang="en-US" altLang="zh-TW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THANK</a:t>
            </a:r>
            <a:r>
              <a:rPr lang="zh-TW" altLang="en-US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 </a:t>
            </a:r>
            <a:r>
              <a:rPr lang="en-US" altLang="zh-TW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YOU</a:t>
            </a:r>
            <a:endParaRPr lang="en-US" sz="3000" dirty="0"/>
          </a:p>
        </p:txBody>
      </p:sp>
      <p:pic>
        <p:nvPicPr>
          <p:cNvPr id="6" name="圖片 2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970" y="1748751"/>
            <a:ext cx="2590800" cy="271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pic>
      <p:sp>
        <p:nvSpPr>
          <p:cNvPr id="9" name="矩形 6"/>
          <p:cNvSpPr>
            <a:spLocks noChangeArrowheads="1"/>
          </p:cNvSpPr>
          <p:nvPr/>
        </p:nvSpPr>
        <p:spPr bwMode="auto">
          <a:xfrm>
            <a:off x="8027988" y="0"/>
            <a:ext cx="693737" cy="1052513"/>
          </a:xfrm>
          <a:prstGeom prst="rect">
            <a:avLst/>
          </a:prstGeom>
          <a:solidFill>
            <a:srgbClr val="0C48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TW" altLang="zh-TW" sz="1800">
              <a:solidFill>
                <a:srgbClr val="1411ED"/>
              </a:solidFill>
              <a:latin typeface="新細明體" pitchFamily="18" charset="-120"/>
              <a:ea typeface="新細明體" pitchFamily="18" charset="-120"/>
              <a:sym typeface="新細明體" pitchFamily="18" charset="-120"/>
            </a:endParaRP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8135938" y="587375"/>
            <a:ext cx="504825" cy="369888"/>
            <a:chOff x="0" y="0"/>
            <a:chExt cx="1935" cy="1422"/>
          </a:xfrm>
        </p:grpSpPr>
        <p:sp>
          <p:nvSpPr>
            <p:cNvPr id="11" name="Freeform 3"/>
            <p:cNvSpPr>
              <a:spLocks noChangeArrowheads="1"/>
            </p:cNvSpPr>
            <p:nvPr/>
          </p:nvSpPr>
          <p:spPr bwMode="auto">
            <a:xfrm>
              <a:off x="0" y="407"/>
              <a:ext cx="489" cy="673"/>
            </a:xfrm>
            <a:custGeom>
              <a:avLst/>
              <a:gdLst>
                <a:gd name="T0" fmla="*/ 165 w 489"/>
                <a:gd name="T1" fmla="*/ 0 h 673"/>
                <a:gd name="T2" fmla="*/ 0 w 489"/>
                <a:gd name="T3" fmla="*/ 673 h 673"/>
                <a:gd name="T4" fmla="*/ 318 w 489"/>
                <a:gd name="T5" fmla="*/ 673 h 673"/>
                <a:gd name="T6" fmla="*/ 489 w 489"/>
                <a:gd name="T7" fmla="*/ 0 h 673"/>
                <a:gd name="T8" fmla="*/ 472 w 489"/>
                <a:gd name="T9" fmla="*/ 0 h 673"/>
                <a:gd name="T10" fmla="*/ 165 w 489"/>
                <a:gd name="T11" fmla="*/ 0 h 67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89"/>
                <a:gd name="T19" fmla="*/ 0 h 673"/>
                <a:gd name="T20" fmla="*/ 489 w 489"/>
                <a:gd name="T21" fmla="*/ 673 h 67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89" h="673">
                  <a:moveTo>
                    <a:pt x="165" y="0"/>
                  </a:moveTo>
                  <a:lnTo>
                    <a:pt x="0" y="673"/>
                  </a:lnTo>
                  <a:lnTo>
                    <a:pt x="318" y="673"/>
                  </a:lnTo>
                  <a:lnTo>
                    <a:pt x="489" y="0"/>
                  </a:lnTo>
                  <a:lnTo>
                    <a:pt x="472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Freeform 4"/>
            <p:cNvSpPr>
              <a:spLocks noEditPoints="1" noChangeArrowheads="1"/>
            </p:cNvSpPr>
            <p:nvPr/>
          </p:nvSpPr>
          <p:spPr bwMode="auto">
            <a:xfrm>
              <a:off x="283" y="201"/>
              <a:ext cx="1652" cy="1221"/>
            </a:xfrm>
            <a:custGeom>
              <a:avLst/>
              <a:gdLst>
                <a:gd name="T0" fmla="*/ 2147483647 w 280"/>
                <a:gd name="T1" fmla="*/ 2147483647 h 207"/>
                <a:gd name="T2" fmla="*/ 2147483647 w 280"/>
                <a:gd name="T3" fmla="*/ 2147483647 h 207"/>
                <a:gd name="T4" fmla="*/ 2147483647 w 280"/>
                <a:gd name="T5" fmla="*/ 2147483647 h 207"/>
                <a:gd name="T6" fmla="*/ 2147483647 w 280"/>
                <a:gd name="T7" fmla="*/ 2147483647 h 207"/>
                <a:gd name="T8" fmla="*/ 2147483647 w 280"/>
                <a:gd name="T9" fmla="*/ 0 h 207"/>
                <a:gd name="T10" fmla="*/ 2147483647 w 280"/>
                <a:gd name="T11" fmla="*/ 0 h 207"/>
                <a:gd name="T12" fmla="*/ 2147483647 w 280"/>
                <a:gd name="T13" fmla="*/ 2147483647 h 207"/>
                <a:gd name="T14" fmla="*/ 2147483647 w 280"/>
                <a:gd name="T15" fmla="*/ 2147483647 h 207"/>
                <a:gd name="T16" fmla="*/ 2147483647 w 280"/>
                <a:gd name="T17" fmla="*/ 2147483647 h 207"/>
                <a:gd name="T18" fmla="*/ 2147483647 w 280"/>
                <a:gd name="T19" fmla="*/ 2147483647 h 207"/>
                <a:gd name="T20" fmla="*/ 2147483647 w 280"/>
                <a:gd name="T21" fmla="*/ 2147483647 h 207"/>
                <a:gd name="T22" fmla="*/ 2147483647 w 280"/>
                <a:gd name="T23" fmla="*/ 2147483647 h 207"/>
                <a:gd name="T24" fmla="*/ 2147483647 w 280"/>
                <a:gd name="T25" fmla="*/ 2147483647 h 207"/>
                <a:gd name="T26" fmla="*/ 2147483647 w 280"/>
                <a:gd name="T27" fmla="*/ 2147483647 h 207"/>
                <a:gd name="T28" fmla="*/ 2147483647 w 280"/>
                <a:gd name="T29" fmla="*/ 2147483647 h 207"/>
                <a:gd name="T30" fmla="*/ 2147483647 w 280"/>
                <a:gd name="T31" fmla="*/ 2147483647 h 207"/>
                <a:gd name="T32" fmla="*/ 2147483647 w 280"/>
                <a:gd name="T33" fmla="*/ 2147483647 h 207"/>
                <a:gd name="T34" fmla="*/ 2147483647 w 280"/>
                <a:gd name="T35" fmla="*/ 2147483647 h 207"/>
                <a:gd name="T36" fmla="*/ 2147483647 w 280"/>
                <a:gd name="T37" fmla="*/ 2147483647 h 207"/>
                <a:gd name="T38" fmla="*/ 2147483647 w 280"/>
                <a:gd name="T39" fmla="*/ 2147483647 h 207"/>
                <a:gd name="T40" fmla="*/ 2147483647 w 280"/>
                <a:gd name="T41" fmla="*/ 2147483647 h 207"/>
                <a:gd name="T42" fmla="*/ 2147483647 w 280"/>
                <a:gd name="T43" fmla="*/ 2147483647 h 207"/>
                <a:gd name="T44" fmla="*/ 2147483647 w 280"/>
                <a:gd name="T45" fmla="*/ 2147483647 h 207"/>
                <a:gd name="T46" fmla="*/ 2147483647 w 280"/>
                <a:gd name="T47" fmla="*/ 2147483647 h 207"/>
                <a:gd name="T48" fmla="*/ 2147483647 w 280"/>
                <a:gd name="T49" fmla="*/ 2147483647 h 207"/>
                <a:gd name="T50" fmla="*/ 2147483647 w 280"/>
                <a:gd name="T51" fmla="*/ 2147483647 h 207"/>
                <a:gd name="T52" fmla="*/ 2147483647 w 280"/>
                <a:gd name="T53" fmla="*/ 2147483647 h 207"/>
                <a:gd name="T54" fmla="*/ 2147483647 w 280"/>
                <a:gd name="T55" fmla="*/ 2147483647 h 207"/>
                <a:gd name="T56" fmla="*/ 2147483647 w 280"/>
                <a:gd name="T57" fmla="*/ 2147483647 h 207"/>
                <a:gd name="T58" fmla="*/ 2147483647 w 280"/>
                <a:gd name="T59" fmla="*/ 2147483647 h 207"/>
                <a:gd name="T60" fmla="*/ 2147483647 w 280"/>
                <a:gd name="T61" fmla="*/ 2147483647 h 207"/>
                <a:gd name="T62" fmla="*/ 2147483647 w 280"/>
                <a:gd name="T63" fmla="*/ 2147483647 h 207"/>
                <a:gd name="T64" fmla="*/ 2147483647 w 280"/>
                <a:gd name="T65" fmla="*/ 2147483647 h 207"/>
                <a:gd name="T66" fmla="*/ 2147483647 w 280"/>
                <a:gd name="T67" fmla="*/ 2147483647 h 207"/>
                <a:gd name="T68" fmla="*/ 2147483647 w 280"/>
                <a:gd name="T69" fmla="*/ 2147483647 h 207"/>
                <a:gd name="T70" fmla="*/ 2147483647 w 280"/>
                <a:gd name="T71" fmla="*/ 2147483647 h 207"/>
                <a:gd name="T72" fmla="*/ 2147483647 w 280"/>
                <a:gd name="T73" fmla="*/ 2147483647 h 207"/>
                <a:gd name="T74" fmla="*/ 2147483647 w 280"/>
                <a:gd name="T75" fmla="*/ 2147483647 h 2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280"/>
                <a:gd name="T115" fmla="*/ 0 h 207"/>
                <a:gd name="T116" fmla="*/ 280 w 280"/>
                <a:gd name="T117" fmla="*/ 207 h 2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280" h="207">
                  <a:moveTo>
                    <a:pt x="240" y="61"/>
                  </a:moveTo>
                  <a:cubicBezTo>
                    <a:pt x="243" y="61"/>
                    <a:pt x="274" y="61"/>
                    <a:pt x="274" y="61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46" y="35"/>
                    <a:pt x="246" y="35"/>
                    <a:pt x="246" y="3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5"/>
                    <a:pt x="103" y="87"/>
                    <a:pt x="102" y="93"/>
                  </a:cubicBezTo>
                  <a:cubicBezTo>
                    <a:pt x="96" y="86"/>
                    <a:pt x="85" y="82"/>
                    <a:pt x="72" y="82"/>
                  </a:cubicBezTo>
                  <a:cubicBezTo>
                    <a:pt x="31" y="82"/>
                    <a:pt x="9" y="115"/>
                    <a:pt x="3" y="138"/>
                  </a:cubicBezTo>
                  <a:cubicBezTo>
                    <a:pt x="0" y="154"/>
                    <a:pt x="3" y="172"/>
                    <a:pt x="13" y="185"/>
                  </a:cubicBezTo>
                  <a:cubicBezTo>
                    <a:pt x="19" y="194"/>
                    <a:pt x="31" y="204"/>
                    <a:pt x="51" y="206"/>
                  </a:cubicBezTo>
                  <a:cubicBezTo>
                    <a:pt x="55" y="207"/>
                    <a:pt x="59" y="207"/>
                    <a:pt x="63" y="207"/>
                  </a:cubicBezTo>
                  <a:cubicBezTo>
                    <a:pt x="81" y="207"/>
                    <a:pt x="95" y="202"/>
                    <a:pt x="109" y="192"/>
                  </a:cubicBezTo>
                  <a:cubicBezTo>
                    <a:pt x="127" y="179"/>
                    <a:pt x="138" y="161"/>
                    <a:pt x="144" y="137"/>
                  </a:cubicBezTo>
                  <a:cubicBezTo>
                    <a:pt x="163" y="61"/>
                    <a:pt x="163" y="61"/>
                    <a:pt x="163" y="61"/>
                  </a:cubicBezTo>
                  <a:cubicBezTo>
                    <a:pt x="165" y="61"/>
                    <a:pt x="181" y="61"/>
                    <a:pt x="185" y="61"/>
                  </a:cubicBezTo>
                  <a:cubicBezTo>
                    <a:pt x="184" y="65"/>
                    <a:pt x="170" y="122"/>
                    <a:pt x="170" y="122"/>
                  </a:cubicBezTo>
                  <a:cubicBezTo>
                    <a:pt x="168" y="126"/>
                    <a:pt x="168" y="131"/>
                    <a:pt x="168" y="134"/>
                  </a:cubicBezTo>
                  <a:cubicBezTo>
                    <a:pt x="168" y="141"/>
                    <a:pt x="170" y="146"/>
                    <a:pt x="173" y="151"/>
                  </a:cubicBezTo>
                  <a:cubicBezTo>
                    <a:pt x="179" y="158"/>
                    <a:pt x="190" y="162"/>
                    <a:pt x="207" y="162"/>
                  </a:cubicBezTo>
                  <a:cubicBezTo>
                    <a:pt x="224" y="162"/>
                    <a:pt x="241" y="159"/>
                    <a:pt x="255" y="154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29"/>
                    <a:pt x="255" y="129"/>
                    <a:pt x="255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47" y="132"/>
                    <a:pt x="243" y="133"/>
                    <a:pt x="238" y="133"/>
                  </a:cubicBezTo>
                  <a:cubicBezTo>
                    <a:pt x="236" y="133"/>
                    <a:pt x="233" y="133"/>
                    <a:pt x="230" y="129"/>
                  </a:cubicBezTo>
                  <a:cubicBezTo>
                    <a:pt x="227" y="125"/>
                    <a:pt x="226" y="117"/>
                    <a:pt x="229" y="106"/>
                  </a:cubicBezTo>
                  <a:cubicBezTo>
                    <a:pt x="229" y="106"/>
                    <a:pt x="238" y="69"/>
                    <a:pt x="240" y="61"/>
                  </a:cubicBezTo>
                  <a:close/>
                  <a:moveTo>
                    <a:pt x="62" y="181"/>
                  </a:moveTo>
                  <a:cubicBezTo>
                    <a:pt x="58" y="181"/>
                    <a:pt x="55" y="179"/>
                    <a:pt x="53" y="176"/>
                  </a:cubicBezTo>
                  <a:cubicBezTo>
                    <a:pt x="48" y="170"/>
                    <a:pt x="47" y="159"/>
                    <a:pt x="51" y="145"/>
                  </a:cubicBezTo>
                  <a:cubicBezTo>
                    <a:pt x="56" y="123"/>
                    <a:pt x="67" y="109"/>
                    <a:pt x="79" y="109"/>
                  </a:cubicBezTo>
                  <a:cubicBezTo>
                    <a:pt x="83" y="109"/>
                    <a:pt x="86" y="111"/>
                    <a:pt x="88" y="114"/>
                  </a:cubicBezTo>
                  <a:cubicBezTo>
                    <a:pt x="93" y="119"/>
                    <a:pt x="93" y="130"/>
                    <a:pt x="90" y="145"/>
                  </a:cubicBezTo>
                  <a:cubicBezTo>
                    <a:pt x="86" y="163"/>
                    <a:pt x="75" y="181"/>
                    <a:pt x="62" y="1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auto">
            <a:xfrm>
              <a:off x="171" y="0"/>
              <a:ext cx="413" cy="366"/>
            </a:xfrm>
            <a:custGeom>
              <a:avLst/>
              <a:gdLst>
                <a:gd name="T0" fmla="*/ 2147483647 w 70"/>
                <a:gd name="T1" fmla="*/ 2147483647 h 62"/>
                <a:gd name="T2" fmla="*/ 2147483647 w 70"/>
                <a:gd name="T3" fmla="*/ 2147483647 h 62"/>
                <a:gd name="T4" fmla="*/ 2147483647 w 70"/>
                <a:gd name="T5" fmla="*/ 2147483647 h 62"/>
                <a:gd name="T6" fmla="*/ 2147483647 w 70"/>
                <a:gd name="T7" fmla="*/ 2147483647 h 62"/>
                <a:gd name="T8" fmla="*/ 2147483647 w 70"/>
                <a:gd name="T9" fmla="*/ 2147483647 h 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"/>
                <a:gd name="T16" fmla="*/ 0 h 62"/>
                <a:gd name="T17" fmla="*/ 70 w 70"/>
                <a:gd name="T18" fmla="*/ 62 h 6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" h="62">
                  <a:moveTo>
                    <a:pt x="64" y="17"/>
                  </a:moveTo>
                  <a:cubicBezTo>
                    <a:pt x="70" y="30"/>
                    <a:pt x="62" y="47"/>
                    <a:pt x="46" y="54"/>
                  </a:cubicBezTo>
                  <a:cubicBezTo>
                    <a:pt x="31" y="62"/>
                    <a:pt x="13" y="58"/>
                    <a:pt x="7" y="45"/>
                  </a:cubicBezTo>
                  <a:cubicBezTo>
                    <a:pt x="0" y="32"/>
                    <a:pt x="8" y="16"/>
                    <a:pt x="24" y="8"/>
                  </a:cubicBezTo>
                  <a:cubicBezTo>
                    <a:pt x="40" y="0"/>
                    <a:pt x="58" y="4"/>
                    <a:pt x="64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095425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en-US" sz="4000" b="0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685800" y="1828804"/>
            <a:ext cx="7776972" cy="4035548"/>
          </a:xfrm>
        </p:spPr>
        <p:txBody>
          <a:bodyPr/>
          <a:lstStyle/>
          <a:p>
            <a:r>
              <a:rPr lang="zh-TW" altLang="en-US" sz="3200" b="0" dirty="0"/>
              <a:t>自我介紹</a:t>
            </a:r>
            <a:endParaRPr lang="en-US" altLang="zh-TW" sz="3200" b="0" dirty="0"/>
          </a:p>
          <a:p>
            <a:r>
              <a:rPr lang="zh-TW" altLang="en-US" sz="3200" b="0" dirty="0"/>
              <a:t>經驗分享</a:t>
            </a:r>
            <a:endParaRPr lang="en-US" altLang="zh-TW" sz="3200" b="0" dirty="0"/>
          </a:p>
          <a:p>
            <a:r>
              <a:rPr lang="zh-TW" altLang="zh-TW" sz="3200" b="0" dirty="0"/>
              <a:t>成功的軟體開發關鍵要素</a:t>
            </a:r>
            <a:endParaRPr lang="en-US" altLang="zh-TW" sz="3200" b="0" dirty="0"/>
          </a:p>
          <a:p>
            <a:r>
              <a:rPr lang="zh-TW" altLang="zh-TW" sz="3200" b="0" dirty="0"/>
              <a:t>面對挑戰的經驗</a:t>
            </a:r>
            <a:endParaRPr lang="en-US" altLang="zh-TW" sz="3200" b="0" dirty="0"/>
          </a:p>
          <a:p>
            <a:r>
              <a:rPr lang="zh-TW" altLang="zh-TW" sz="3200" b="0" dirty="0"/>
              <a:t>持續學習和成長</a:t>
            </a:r>
            <a:endParaRPr lang="en-US" altLang="zh-TW" sz="3200" b="0" dirty="0"/>
          </a:p>
          <a:p>
            <a:r>
              <a:rPr lang="zh-TW" altLang="en-US" sz="3200" b="0" dirty="0"/>
              <a:t>知識管理之重要</a:t>
            </a:r>
          </a:p>
          <a:p>
            <a:r>
              <a:rPr lang="zh-TW" altLang="en-US" sz="3200" b="0" dirty="0"/>
              <a:t>快樂學習軟體開發</a:t>
            </a: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1786828649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自我介紹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zh-TW" altLang="en-US" sz="3200" dirty="0"/>
              <a:t>高級技術經理</a:t>
            </a:r>
            <a:endParaRPr lang="en-US" altLang="zh-TW" sz="3200" dirty="0"/>
          </a:p>
          <a:p>
            <a:r>
              <a:rPr lang="zh-TW" altLang="en-US" sz="3200" dirty="0"/>
              <a:t>民國八十二年開始接觸資訊業</a:t>
            </a:r>
            <a:endParaRPr lang="en-US" altLang="zh-TW" sz="3200" dirty="0"/>
          </a:p>
          <a:p>
            <a:r>
              <a:rPr lang="en-US" altLang="zh-TW" sz="3200" dirty="0"/>
              <a:t>MCSD for .NET</a:t>
            </a:r>
          </a:p>
          <a:p>
            <a:endParaRPr lang="en-US" altLang="zh-TW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369480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dirty="0"/>
              <a:t>近</a:t>
            </a:r>
            <a:r>
              <a:rPr lang="zh-TW" altLang="zh-TW" sz="4000" dirty="0"/>
              <a:t>年度</a:t>
            </a:r>
            <a:r>
              <a:rPr lang="zh-TW" altLang="en-US" sz="4000" dirty="0"/>
              <a:t>參與專案</a:t>
            </a:r>
            <a:endParaRPr lang="en-US" sz="4000" b="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537011"/>
              </p:ext>
            </p:extLst>
          </p:nvPr>
        </p:nvGraphicFramePr>
        <p:xfrm>
          <a:off x="251701" y="1412860"/>
          <a:ext cx="8568594" cy="1988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52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8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73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26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客戶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專</a:t>
                      </a:r>
                      <a:r>
                        <a:rPr lang="zh-TW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案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角色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kern="100" dirty="0">
                          <a:solidFill>
                            <a:schemeClr val="lt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專業</a:t>
                      </a:r>
                      <a:endParaRPr lang="zh-TW" altLang="zh-TW" sz="1400" b="1" kern="100" dirty="0">
                        <a:solidFill>
                          <a:schemeClr val="lt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4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kumimoji="0" lang="zh-TW" altLang="en-US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軍</a:t>
                      </a:r>
                      <a:r>
                        <a:rPr kumimoji="0" lang="en-US" altLang="zh-TW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X</a:t>
                      </a:r>
                      <a:r>
                        <a:rPr kumimoji="0" lang="zh-TW" altLang="en-US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局</a:t>
                      </a:r>
                      <a:endParaRPr kumimoji="0" lang="zh-TW" sz="1400" b="0" i="0" u="none" strike="noStrike" kern="1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船舶動態顯示系統軟體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前端工程師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JavaScript︑Jquery︑</a:t>
                      </a:r>
                      <a:r>
                        <a:rPr lang="en-US" altLang="zh-TW" sz="1400" dirty="0" err="1"/>
                        <a:t>ArcGIS</a:t>
                      </a:r>
                      <a:r>
                        <a:rPr lang="en-US" altLang="zh-TW" sz="1400" dirty="0"/>
                        <a:t> API for JavaScript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6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安康</a:t>
                      </a:r>
                      <a:endParaRPr lang="zh-TW" alt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圖資雲建置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前端工程師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Visual Studio Add-In </a:t>
                      </a:r>
                      <a:r>
                        <a:rPr lang="en-US" altLang="zh-TW" sz="1400" kern="100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SDK</a:t>
                      </a: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︑PostgreSQL</a:t>
                      </a:r>
                      <a:endParaRPr lang="zh-TW" alt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9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計算機組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3D</a:t>
                      </a: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地圖軟體</a:t>
                      </a:r>
                      <a:endParaRPr lang="zh-TW" alt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SD︑Program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JAVA︑</a:t>
                      </a:r>
                      <a:r>
                        <a:rPr lang="en-US" altLang="zh-TW" sz="1400" dirty="0" err="1"/>
                        <a:t>ArcGIS</a:t>
                      </a:r>
                      <a:r>
                        <a:rPr lang="en-US" altLang="zh-TW" sz="1400" dirty="0"/>
                        <a:t> Maps SDK for </a:t>
                      </a:r>
                      <a:r>
                        <a:rPr lang="en-US" altLang="zh-TW" sz="1400" dirty="0" err="1"/>
                        <a:t>JAVA</a:t>
                      </a: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︑MySQL</a:t>
                      </a:r>
                      <a:endParaRPr lang="zh-TW" altLang="en-US" sz="1400" dirty="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" name="資料庫圖表 2"/>
          <p:cNvGraphicFramePr/>
          <p:nvPr>
            <p:extLst>
              <p:ext uri="{D42A27DB-BD31-4B8C-83A1-F6EECF244321}">
                <p14:modId xmlns:p14="http://schemas.microsoft.com/office/powerpoint/2010/main" val="2244510002"/>
              </p:ext>
            </p:extLst>
          </p:nvPr>
        </p:nvGraphicFramePr>
        <p:xfrm>
          <a:off x="1524000" y="3755136"/>
          <a:ext cx="6096000" cy="3144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961264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dirty="0"/>
              <a:t>近年專案</a:t>
            </a:r>
            <a:endParaRPr lang="en-US" sz="4000" dirty="0"/>
          </a:p>
        </p:txBody>
      </p:sp>
      <p:pic>
        <p:nvPicPr>
          <p:cNvPr id="1027" name="圖片 2">
            <a:extLst>
              <a:ext uri="{FF2B5EF4-FFF2-40B4-BE49-F238E27FC236}">
                <a16:creationId xmlns:a16="http://schemas.microsoft.com/office/drawing/2014/main" id="{751694AD-09F4-45DB-B37E-D10B2DF34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149"/>
            <a:ext cx="4144006" cy="3160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B51279BA-3D46-4655-BF2E-70D4BD9F1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14" y="1484148"/>
            <a:ext cx="4313788" cy="3486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3EC7DD5-49FA-4100-ABDE-ECA5DA09F64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948616" y="2606064"/>
            <a:ext cx="3060298" cy="407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260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en-US" altLang="zh-TW" sz="4000" b="0" dirty="0"/>
              <a:t>SA</a:t>
            </a:r>
            <a:r>
              <a:rPr lang="zh-TW" altLang="en-US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、</a:t>
            </a:r>
            <a:r>
              <a:rPr lang="en-US" altLang="zh-TW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SD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需求訪談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(Use Case Description)</a:t>
            </a: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系統分析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(Use Case Diagram)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系統設計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(Class Diagram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Sequence Diagram)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2234069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程式開發</a:t>
            </a:r>
            <a:r>
              <a:rPr lang="en-US" altLang="zh-TW" sz="4000" b="0" dirty="0"/>
              <a:t>SA</a:t>
            </a:r>
            <a:r>
              <a:rPr lang="zh-TW" altLang="en-US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、</a:t>
            </a:r>
            <a:r>
              <a:rPr lang="en-US" altLang="zh-TW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SD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實際案例說明需求訪談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系統分析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系統設計整個流程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63184158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成功的軟體開發關鍵要素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團隊合作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質量控制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計劃與管理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551224571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面對挑戰的經驗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技術學習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面對變化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55846175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3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8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81E133DB-697E-4C10-B192-8899027B1EC6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sharepoint/v3"/>
    <ds:schemaRef ds:uri="http://www.w3.org/XML/1998/namespace"/>
    <ds:schemaRef ds:uri="http://purl.org/dc/dcmitype/"/>
    <ds:schemaRef ds:uri="http://purl.org/dc/terms/"/>
  </ds:schemaRefs>
</ds:datastoreItem>
</file>

<file path=customXml/itemProps7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505</Words>
  <Application>Microsoft Office PowerPoint</Application>
  <PresentationFormat>如螢幕大小 (4:3)</PresentationFormat>
  <Paragraphs>108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5" baseType="lpstr">
      <vt:lpstr>Arial Unicode MS</vt:lpstr>
      <vt:lpstr>Avenir LT Std 55 Roman</vt:lpstr>
      <vt:lpstr>Avenir LT Std 65 Medium</vt:lpstr>
      <vt:lpstr>Lucida Grande</vt:lpstr>
      <vt:lpstr>ＭＳ Ｐゴシック</vt:lpstr>
      <vt:lpstr>微軟正黑體</vt:lpstr>
      <vt:lpstr>新細明體</vt:lpstr>
      <vt:lpstr>Arial</vt:lpstr>
      <vt:lpstr>Calibri</vt:lpstr>
      <vt:lpstr>Times New Roman</vt:lpstr>
      <vt:lpstr>Esri_Corporate_Template-Dark</vt:lpstr>
      <vt:lpstr>2023 intern training session </vt:lpstr>
      <vt:lpstr>Agenda</vt:lpstr>
      <vt:lpstr>自我介紹</vt:lpstr>
      <vt:lpstr>近年度參與專案</vt:lpstr>
      <vt:lpstr>近年專案</vt:lpstr>
      <vt:lpstr>SA、SD</vt:lpstr>
      <vt:lpstr>程式開發SA、SD</vt:lpstr>
      <vt:lpstr>成功的軟體開發關鍵要素</vt:lpstr>
      <vt:lpstr>面對挑戰的經驗</vt:lpstr>
      <vt:lpstr>持續學習和成長</vt:lpstr>
      <vt:lpstr>知識管理之重要</vt:lpstr>
      <vt:lpstr>知識管理之重要</vt:lpstr>
      <vt:lpstr>快樂學習軟體開發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2017-03-14T19:48:56Z</dcterms:created>
  <dcterms:modified xsi:type="dcterms:W3CDTF">2023-07-31T07:22:40Z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